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sldIdLst>
    <p:sldId id="256" r:id="rId2"/>
    <p:sldId id="257" r:id="rId3"/>
    <p:sldId id="261" r:id="rId4"/>
    <p:sldId id="262" r:id="rId5"/>
    <p:sldId id="258"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BD27352-4E94-4BA2-99C6-85AD63A62EB1}" type="datetimeFigureOut">
              <a:rPr lang="en-US" smtClean="0"/>
              <a:t>9/10/2019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1280E29-B6E1-4AB4-BEBD-A3BE728B536A}" type="slidenum">
              <a:rPr lang="en-US" smtClean="0"/>
              <a:t>‹Nº›</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011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D27352-4E94-4BA2-99C6-85AD63A62EB1}"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80E29-B6E1-4AB4-BEBD-A3BE728B536A}" type="slidenum">
              <a:rPr lang="en-US" smtClean="0"/>
              <a:t>‹Nº›</a:t>
            </a:fld>
            <a:endParaRPr lang="en-US"/>
          </a:p>
        </p:txBody>
      </p:sp>
    </p:spTree>
    <p:extLst>
      <p:ext uri="{BB962C8B-B14F-4D97-AF65-F5344CB8AC3E}">
        <p14:creationId xmlns:p14="http://schemas.microsoft.com/office/powerpoint/2010/main" val="80864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BD27352-4E94-4BA2-99C6-85AD63A62EB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80E29-B6E1-4AB4-BEBD-A3BE728B536A}" type="slidenum">
              <a:rPr lang="en-US" smtClean="0"/>
              <a:t>‹Nº›</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041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BD27352-4E94-4BA2-99C6-85AD63A62EB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80E29-B6E1-4AB4-BEBD-A3BE728B536A}" type="slidenum">
              <a:rPr lang="en-US" smtClean="0"/>
              <a:t>‹Nº›</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6203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BD27352-4E94-4BA2-99C6-85AD63A62EB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80E29-B6E1-4AB4-BEBD-A3BE728B536A}" type="slidenum">
              <a:rPr lang="en-US" smtClean="0"/>
              <a:t>‹Nº›</a:t>
            </a:fld>
            <a:endParaRPr lang="en-US"/>
          </a:p>
        </p:txBody>
      </p:sp>
    </p:spTree>
    <p:extLst>
      <p:ext uri="{BB962C8B-B14F-4D97-AF65-F5344CB8AC3E}">
        <p14:creationId xmlns:p14="http://schemas.microsoft.com/office/powerpoint/2010/main" val="735566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BD27352-4E94-4BA2-99C6-85AD63A62EB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80E29-B6E1-4AB4-BEBD-A3BE728B536A}" type="slidenum">
              <a:rPr lang="en-US" smtClean="0"/>
              <a:t>‹Nº›</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4772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BD27352-4E94-4BA2-99C6-85AD63A62EB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80E29-B6E1-4AB4-BEBD-A3BE728B536A}" type="slidenum">
              <a:rPr lang="en-US" smtClean="0"/>
              <a:t>‹Nº›</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69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D27352-4E94-4BA2-99C6-85AD63A62EB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80E29-B6E1-4AB4-BEBD-A3BE728B536A}" type="slidenum">
              <a:rPr lang="en-US" smtClean="0"/>
              <a:t>‹Nº›</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1630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D27352-4E94-4BA2-99C6-85AD63A62EB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80E29-B6E1-4AB4-BEBD-A3BE728B536A}" type="slidenum">
              <a:rPr lang="en-US" smtClean="0"/>
              <a:t>‹Nº›</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4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D27352-4E94-4BA2-99C6-85AD63A62EB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80E29-B6E1-4AB4-BEBD-A3BE728B536A}" type="slidenum">
              <a:rPr lang="en-US" smtClean="0"/>
              <a:t>‹Nº›</a:t>
            </a:fld>
            <a:endParaRPr lang="en-US"/>
          </a:p>
        </p:txBody>
      </p:sp>
    </p:spTree>
    <p:extLst>
      <p:ext uri="{BB962C8B-B14F-4D97-AF65-F5344CB8AC3E}">
        <p14:creationId xmlns:p14="http://schemas.microsoft.com/office/powerpoint/2010/main" val="3104608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BD27352-4E94-4BA2-99C6-85AD63A62EB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80E29-B6E1-4AB4-BEBD-A3BE728B536A}" type="slidenum">
              <a:rPr lang="en-US" smtClean="0"/>
              <a:t>‹Nº›</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204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BD27352-4E94-4BA2-99C6-85AD63A62EB1}"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80E29-B6E1-4AB4-BEBD-A3BE728B536A}" type="slidenum">
              <a:rPr lang="en-US" smtClean="0"/>
              <a:t>‹Nº›</a:t>
            </a:fld>
            <a:endParaRPr lang="en-US"/>
          </a:p>
        </p:txBody>
      </p:sp>
    </p:spTree>
    <p:extLst>
      <p:ext uri="{BB962C8B-B14F-4D97-AF65-F5344CB8AC3E}">
        <p14:creationId xmlns:p14="http://schemas.microsoft.com/office/powerpoint/2010/main" val="357566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BD27352-4E94-4BA2-99C6-85AD63A62EB1}" type="datetimeFigureOut">
              <a:rPr lang="en-US" smtClean="0"/>
              <a:t>9/10/2019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280E29-B6E1-4AB4-BEBD-A3BE728B536A}" type="slidenum">
              <a:rPr lang="en-US" smtClean="0"/>
              <a:t>‹Nº›</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202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BD27352-4E94-4BA2-99C6-85AD63A62EB1}" type="datetimeFigureOut">
              <a:rPr lang="en-US" smtClean="0"/>
              <a:t>9/10/2019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280E29-B6E1-4AB4-BEBD-A3BE728B536A}" type="slidenum">
              <a:rPr lang="en-US" smtClean="0"/>
              <a:t>‹Nº›</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963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27352-4E94-4BA2-99C6-85AD63A62EB1}" type="datetimeFigureOut">
              <a:rPr lang="en-US" smtClean="0"/>
              <a:t>9/10/2019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280E29-B6E1-4AB4-BEBD-A3BE728B536A}" type="slidenum">
              <a:rPr lang="en-US" smtClean="0"/>
              <a:t>‹Nº›</a:t>
            </a:fld>
            <a:endParaRPr lang="en-US"/>
          </a:p>
        </p:txBody>
      </p:sp>
    </p:spTree>
    <p:extLst>
      <p:ext uri="{BB962C8B-B14F-4D97-AF65-F5344CB8AC3E}">
        <p14:creationId xmlns:p14="http://schemas.microsoft.com/office/powerpoint/2010/main" val="318034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D27352-4E94-4BA2-99C6-85AD63A62EB1}"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80E29-B6E1-4AB4-BEBD-A3BE728B536A}" type="slidenum">
              <a:rPr lang="en-US" smtClean="0"/>
              <a:t>‹Nº›</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166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D27352-4E94-4BA2-99C6-85AD63A62EB1}"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80E29-B6E1-4AB4-BEBD-A3BE728B536A}" type="slidenum">
              <a:rPr lang="en-US" smtClean="0"/>
              <a:t>‹Nº›</a:t>
            </a:fld>
            <a:endParaRPr lang="en-US"/>
          </a:p>
        </p:txBody>
      </p:sp>
    </p:spTree>
    <p:extLst>
      <p:ext uri="{BB962C8B-B14F-4D97-AF65-F5344CB8AC3E}">
        <p14:creationId xmlns:p14="http://schemas.microsoft.com/office/powerpoint/2010/main" val="151377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D27352-4E94-4BA2-99C6-85AD63A62EB1}" type="datetimeFigureOut">
              <a:rPr lang="en-US" smtClean="0"/>
              <a:t>9/10/2019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280E29-B6E1-4AB4-BEBD-A3BE728B536A}" type="slidenum">
              <a:rPr lang="en-US" smtClean="0"/>
              <a:t>‹Nº›</a:t>
            </a:fld>
            <a:endParaRPr lang="en-US"/>
          </a:p>
        </p:txBody>
      </p:sp>
    </p:spTree>
    <p:extLst>
      <p:ext uri="{BB962C8B-B14F-4D97-AF65-F5344CB8AC3E}">
        <p14:creationId xmlns:p14="http://schemas.microsoft.com/office/powerpoint/2010/main" val="3120920146"/>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Debit_card" TargetMode="External"/><Relationship Id="rId7" Type="http://schemas.openxmlformats.org/officeDocument/2006/relationships/hyperlink" Target="https://en.wikipedia.org/wiki/Card_association" TargetMode="External"/><Relationship Id="rId2" Type="http://schemas.openxmlformats.org/officeDocument/2006/relationships/hyperlink" Target="https://en.wikipedia.org/wiki/Bank" TargetMode="External"/><Relationship Id="rId1" Type="http://schemas.openxmlformats.org/officeDocument/2006/relationships/slideLayout" Target="../slideLayouts/slideLayout2.xml"/><Relationship Id="rId6" Type="http://schemas.openxmlformats.org/officeDocument/2006/relationships/hyperlink" Target="https://en.wikipedia.org/wiki/Payment_processor" TargetMode="External"/><Relationship Id="rId5" Type="http://schemas.openxmlformats.org/officeDocument/2006/relationships/hyperlink" Target="https://en.wikipedia.org/wiki/Merchant_acquiring_bank" TargetMode="External"/><Relationship Id="rId4" Type="http://schemas.openxmlformats.org/officeDocument/2006/relationships/hyperlink" Target="https://en.wikipedia.org/wiki/Credit_car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avRkRuQsZ6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Barclays" TargetMode="External"/><Relationship Id="rId2" Type="http://schemas.openxmlformats.org/officeDocument/2006/relationships/hyperlink" Target="https://en.wikipedia.org/wiki/Business-to-business" TargetMode="External"/><Relationship Id="rId1" Type="http://schemas.openxmlformats.org/officeDocument/2006/relationships/slideLayout" Target="../slideLayouts/slideLayout2.xml"/><Relationship Id="rId4" Type="http://schemas.openxmlformats.org/officeDocument/2006/relationships/hyperlink" Target="https://en.wikipedia.org/wiki/Barclaycar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Interchange_fee" TargetMode="External"/><Relationship Id="rId2" Type="http://schemas.openxmlformats.org/officeDocument/2006/relationships/hyperlink" Target="https://en.wikipedia.org/wiki/Merchant_account_provider" TargetMode="External"/><Relationship Id="rId1" Type="http://schemas.openxmlformats.org/officeDocument/2006/relationships/slideLayout" Target="../slideLayouts/slideLayout2.xml"/><Relationship Id="rId6" Type="http://schemas.openxmlformats.org/officeDocument/2006/relationships/hyperlink" Target="https://en.wikipedia.org/wiki/MasterCard" TargetMode="External"/><Relationship Id="rId5" Type="http://schemas.openxmlformats.org/officeDocument/2006/relationships/hyperlink" Target="https://en.wikipedia.org/wiki/Discover_Card" TargetMode="External"/><Relationship Id="rId4" Type="http://schemas.openxmlformats.org/officeDocument/2006/relationships/hyperlink" Target="https://en.wikipedia.org/wiki/Visa_(compan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871131"/>
            <a:ext cx="6815669" cy="2560826"/>
          </a:xfrm>
        </p:spPr>
        <p:txBody>
          <a:bodyPr/>
          <a:lstStyle/>
          <a:p>
            <a:pPr algn="ctr"/>
            <a:r>
              <a:rPr lang="en-US" sz="4400" dirty="0" smtClean="0"/>
              <a:t>EVO Platinum Services group </a:t>
            </a:r>
            <a:r>
              <a:rPr lang="en-US" dirty="0" smtClean="0"/>
              <a:t>(EPSG)</a:t>
            </a:r>
            <a:endParaRPr lang="en-US" dirty="0"/>
          </a:p>
        </p:txBody>
      </p:sp>
      <p:sp>
        <p:nvSpPr>
          <p:cNvPr id="3" name="Subtítulo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3838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a:t>What is a merchant account?</a:t>
            </a:r>
            <a:r>
              <a:rPr lang="en-US" dirty="0"/>
              <a:t/>
            </a:r>
            <a:br>
              <a:rPr lang="en-US" dirty="0"/>
            </a:br>
            <a:endParaRPr lang="en-US" dirty="0"/>
          </a:p>
        </p:txBody>
      </p:sp>
      <p:sp>
        <p:nvSpPr>
          <p:cNvPr id="3" name="Marcador de contenido 2"/>
          <p:cNvSpPr>
            <a:spLocks noGrp="1"/>
          </p:cNvSpPr>
          <p:nvPr>
            <p:ph idx="1"/>
          </p:nvPr>
        </p:nvSpPr>
        <p:spPr/>
        <p:txBody>
          <a:bodyPr>
            <a:normAutofit fontScale="92500"/>
          </a:bodyPr>
          <a:lstStyle/>
          <a:p>
            <a:r>
              <a:rPr lang="en-US" dirty="0">
                <a:solidFill>
                  <a:schemeClr val="tx1"/>
                </a:solidFill>
              </a:rPr>
              <a:t>A </a:t>
            </a:r>
            <a:r>
              <a:rPr lang="en-US" b="1" dirty="0">
                <a:solidFill>
                  <a:schemeClr val="tx1"/>
                </a:solidFill>
              </a:rPr>
              <a:t>merchant account</a:t>
            </a:r>
            <a:r>
              <a:rPr lang="en-US" dirty="0">
                <a:solidFill>
                  <a:schemeClr val="tx1"/>
                </a:solidFill>
              </a:rPr>
              <a:t> is a type of </a:t>
            </a:r>
            <a:r>
              <a:rPr lang="en-US" dirty="0">
                <a:solidFill>
                  <a:schemeClr val="tx1"/>
                </a:solidFill>
                <a:hlinkClick r:id="rId2" tooltip="Bank"/>
              </a:rPr>
              <a:t>bank</a:t>
            </a:r>
            <a:r>
              <a:rPr lang="en-US" dirty="0">
                <a:solidFill>
                  <a:schemeClr val="tx1"/>
                </a:solidFill>
              </a:rPr>
              <a:t> account that allows businesses to accept payments in multiple ways, typically </a:t>
            </a:r>
            <a:r>
              <a:rPr lang="en-US" dirty="0">
                <a:solidFill>
                  <a:schemeClr val="tx1"/>
                </a:solidFill>
                <a:hlinkClick r:id="rId3" tooltip="Debit card"/>
              </a:rPr>
              <a:t>debit</a:t>
            </a:r>
            <a:r>
              <a:rPr lang="en-US" dirty="0">
                <a:solidFill>
                  <a:schemeClr val="tx1"/>
                </a:solidFill>
              </a:rPr>
              <a:t> or </a:t>
            </a:r>
            <a:r>
              <a:rPr lang="en-US" dirty="0">
                <a:solidFill>
                  <a:schemeClr val="tx1"/>
                </a:solidFill>
                <a:hlinkClick r:id="rId4" tooltip="Credit card"/>
              </a:rPr>
              <a:t>credit cards</a:t>
            </a:r>
            <a:r>
              <a:rPr lang="en-US" dirty="0">
                <a:solidFill>
                  <a:schemeClr val="tx1"/>
                </a:solidFill>
              </a:rPr>
              <a:t>. A merchant account is established under an agreement between an acceptor and a </a:t>
            </a:r>
            <a:r>
              <a:rPr lang="en-US" dirty="0">
                <a:solidFill>
                  <a:schemeClr val="tx1"/>
                </a:solidFill>
                <a:hlinkClick r:id="rId5" tooltip="Merchant acquiring bank"/>
              </a:rPr>
              <a:t>merchant acquiring bank</a:t>
            </a:r>
            <a:r>
              <a:rPr lang="en-US" dirty="0">
                <a:solidFill>
                  <a:schemeClr val="tx1"/>
                </a:solidFill>
              </a:rPr>
              <a:t> for the settlement of payment card transactions. In some cases a </a:t>
            </a:r>
            <a:r>
              <a:rPr lang="en-US" dirty="0">
                <a:solidFill>
                  <a:schemeClr val="tx1"/>
                </a:solidFill>
                <a:hlinkClick r:id="rId6" tooltip="Payment processor"/>
              </a:rPr>
              <a:t>payment processor</a:t>
            </a:r>
            <a:r>
              <a:rPr lang="en-US" dirty="0">
                <a:solidFill>
                  <a:schemeClr val="tx1"/>
                </a:solidFill>
              </a:rPr>
              <a:t>, independent sales organization (ISO), or member service provider (MSP) is also a party to the merchant agreement. Whether a merchant enters into a merchant agreement directly with an acquiring bank or through an aggregator, the agreement contractually binds the merchant to obey the operating regulations established by the </a:t>
            </a:r>
            <a:r>
              <a:rPr lang="en-US" dirty="0">
                <a:solidFill>
                  <a:schemeClr val="tx1"/>
                </a:solidFill>
                <a:hlinkClick r:id="rId7" tooltip="Card association"/>
              </a:rPr>
              <a:t>card associations</a:t>
            </a:r>
            <a:r>
              <a:rPr lang="en-US" dirty="0">
                <a:solidFill>
                  <a:schemeClr val="tx1"/>
                </a:solidFill>
              </a:rPr>
              <a:t>.</a:t>
            </a:r>
          </a:p>
          <a:p>
            <a:endParaRPr lang="en-US" dirty="0"/>
          </a:p>
        </p:txBody>
      </p:sp>
    </p:spTree>
    <p:extLst>
      <p:ext uri="{BB962C8B-B14F-4D97-AF65-F5344CB8AC3E}">
        <p14:creationId xmlns:p14="http://schemas.microsoft.com/office/powerpoint/2010/main" val="751866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
            </a:r>
            <a:br>
              <a:rPr lang="en-US" dirty="0" smtClean="0"/>
            </a:br>
            <a:r>
              <a:rPr lang="en-US" dirty="0" smtClean="0"/>
              <a:t>Credit </a:t>
            </a:r>
            <a:r>
              <a:rPr lang="en-US" dirty="0"/>
              <a:t>C</a:t>
            </a:r>
            <a:r>
              <a:rPr lang="en-US" dirty="0" smtClean="0"/>
              <a:t>ard </a:t>
            </a:r>
            <a:r>
              <a:rPr lang="en-US" dirty="0"/>
              <a:t>P</a:t>
            </a:r>
            <a:r>
              <a:rPr lang="en-US" dirty="0" smtClean="0"/>
              <a:t>ayment </a:t>
            </a:r>
            <a:r>
              <a:rPr lang="en-US" dirty="0"/>
              <a:t>P</a:t>
            </a:r>
            <a:r>
              <a:rPr lang="en-US" dirty="0" smtClean="0"/>
              <a:t>rocess.</a:t>
            </a:r>
            <a:br>
              <a:rPr lang="en-US" dirty="0" smtClean="0"/>
            </a:br>
            <a:r>
              <a:rPr lang="en-US" dirty="0" smtClean="0"/>
              <a:t> </a:t>
            </a:r>
            <a:endParaRPr lang="en-US" dirty="0"/>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870" y="2059459"/>
            <a:ext cx="7158681" cy="3815879"/>
          </a:xfrm>
        </p:spPr>
      </p:pic>
    </p:spTree>
    <p:extLst>
      <p:ext uri="{BB962C8B-B14F-4D97-AF65-F5344CB8AC3E}">
        <p14:creationId xmlns:p14="http://schemas.microsoft.com/office/powerpoint/2010/main" val="2419326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
            </a:r>
            <a:br>
              <a:rPr lang="en-US" dirty="0"/>
            </a:br>
            <a:r>
              <a:rPr lang="en-US" sz="4000" dirty="0">
                <a:latin typeface="Calibri" panose="020F0502020204030204" pitchFamily="34" charset="0"/>
              </a:rPr>
              <a:t>I</a:t>
            </a:r>
            <a:r>
              <a:rPr lang="en-US" sz="4000" dirty="0" smtClean="0">
                <a:latin typeface="Calibri" panose="020F0502020204030204" pitchFamily="34" charset="0"/>
              </a:rPr>
              <a:t>llustrative </a:t>
            </a:r>
            <a:r>
              <a:rPr lang="en-US" sz="4000" dirty="0">
                <a:latin typeface="Calibri" panose="020F0502020204030204" pitchFamily="34" charset="0"/>
              </a:rPr>
              <a:t>video of what a merchant account is and how it </a:t>
            </a:r>
            <a:r>
              <a:rPr lang="en-US" sz="4000" dirty="0" smtClean="0">
                <a:latin typeface="Calibri" panose="020F0502020204030204" pitchFamily="34" charset="0"/>
              </a:rPr>
              <a:t>works.</a:t>
            </a:r>
            <a:endParaRPr lang="en-US" sz="4000" dirty="0">
              <a:latin typeface="Calibri" panose="020F0502020204030204" pitchFamily="34" charset="0"/>
            </a:endParaRPr>
          </a:p>
        </p:txBody>
      </p:sp>
      <p:sp>
        <p:nvSpPr>
          <p:cNvPr id="3" name="Marcador de contenido 2"/>
          <p:cNvSpPr>
            <a:spLocks noGrp="1"/>
          </p:cNvSpPr>
          <p:nvPr>
            <p:ph idx="1"/>
          </p:nvPr>
        </p:nvSpPr>
        <p:spPr/>
        <p:txBody>
          <a:bodyPr/>
          <a:lstStyle/>
          <a:p>
            <a:endParaRPr lang="en-US" u="sng" dirty="0" smtClean="0">
              <a:hlinkClick r:id="rId2"/>
            </a:endParaRPr>
          </a:p>
          <a:p>
            <a:endParaRPr lang="en-US" u="sng" dirty="0" smtClean="0">
              <a:hlinkClick r:id="rId2"/>
            </a:endParaRPr>
          </a:p>
          <a:p>
            <a:pPr algn="ctr"/>
            <a:r>
              <a:rPr lang="en-US" u="sng" dirty="0" smtClean="0">
                <a:hlinkClick r:id="rId2"/>
              </a:rPr>
              <a:t>https</a:t>
            </a:r>
            <a:r>
              <a:rPr lang="en-US" u="sng" dirty="0">
                <a:hlinkClick r:id="rId2"/>
              </a:rPr>
              <a:t>://www.youtube.com/watch?v=avRkRuQsZ6M</a:t>
            </a:r>
            <a:endParaRPr lang="en-US" dirty="0"/>
          </a:p>
          <a:p>
            <a:endParaRPr lang="en-US" dirty="0" smtClean="0"/>
          </a:p>
          <a:p>
            <a:endParaRPr lang="en-US" dirty="0"/>
          </a:p>
        </p:txBody>
      </p:sp>
    </p:spTree>
    <p:extLst>
      <p:ext uri="{BB962C8B-B14F-4D97-AF65-F5344CB8AC3E}">
        <p14:creationId xmlns:p14="http://schemas.microsoft.com/office/powerpoint/2010/main" val="366575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a:t>How does it work?</a:t>
            </a:r>
            <a:r>
              <a:rPr lang="en-US" dirty="0"/>
              <a:t/>
            </a:r>
            <a:br>
              <a:rPr lang="en-US" dirty="0"/>
            </a:br>
            <a:endParaRPr lang="en-US" dirty="0"/>
          </a:p>
        </p:txBody>
      </p:sp>
      <p:sp>
        <p:nvSpPr>
          <p:cNvPr id="3" name="Marcador de contenido 2"/>
          <p:cNvSpPr>
            <a:spLocks noGrp="1"/>
          </p:cNvSpPr>
          <p:nvPr>
            <p:ph idx="1"/>
          </p:nvPr>
        </p:nvSpPr>
        <p:spPr/>
        <p:txBody>
          <a:bodyPr/>
          <a:lstStyle/>
          <a:p>
            <a:endParaRPr lang="en-US" b="1" dirty="0" smtClean="0"/>
          </a:p>
          <a:p>
            <a:r>
              <a:rPr lang="en-US" b="1" dirty="0" smtClean="0"/>
              <a:t>Merchant </a:t>
            </a:r>
            <a:r>
              <a:rPr lang="en-US" b="1" dirty="0"/>
              <a:t>service providers</a:t>
            </a:r>
            <a:r>
              <a:rPr lang="en-US" dirty="0"/>
              <a:t> work as an intermediary between the bank, a person or organization wanting to receive funds and the person or organization looking to purchase goods or services. The merchant service provider will provide businesses and individuals with the necessary requirements to accept credit cards, debit cards, and other forms of electronic payment for the transaction to take place.</a:t>
            </a:r>
          </a:p>
          <a:p>
            <a:endParaRPr lang="en-US" dirty="0"/>
          </a:p>
        </p:txBody>
      </p:sp>
    </p:spTree>
    <p:extLst>
      <p:ext uri="{BB962C8B-B14F-4D97-AF65-F5344CB8AC3E}">
        <p14:creationId xmlns:p14="http://schemas.microsoft.com/office/powerpoint/2010/main" val="2709162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a:t>How does it work?</a:t>
            </a:r>
            <a:r>
              <a:rPr lang="en-US" dirty="0"/>
              <a:t/>
            </a:r>
            <a:br>
              <a:rPr lang="en-US" dirty="0"/>
            </a:br>
            <a:endParaRPr lang="en-US" dirty="0"/>
          </a:p>
        </p:txBody>
      </p:sp>
      <p:sp>
        <p:nvSpPr>
          <p:cNvPr id="3" name="Marcador de contenido 2"/>
          <p:cNvSpPr>
            <a:spLocks noGrp="1"/>
          </p:cNvSpPr>
          <p:nvPr>
            <p:ph idx="1"/>
          </p:nvPr>
        </p:nvSpPr>
        <p:spPr/>
        <p:txBody>
          <a:bodyPr>
            <a:normAutofit fontScale="92500" lnSpcReduction="20000"/>
          </a:bodyPr>
          <a:lstStyle/>
          <a:p>
            <a:pPr marL="0" indent="0">
              <a:buNone/>
            </a:pPr>
            <a:r>
              <a:rPr lang="en-US" dirty="0" smtClean="0"/>
              <a:t>*For </a:t>
            </a:r>
            <a:r>
              <a:rPr lang="en-US" dirty="0"/>
              <a:t>example, a retailer selling a product to a customer. The customer uses a payment card for the purchase, the merchant service provider will move the customer’s funds to that of the retailer. This can usually take up to 48 hours for these funds to be credited to the retailer's bank account. Some merchant service providers offer cash advance services to transfer funds faster</a:t>
            </a:r>
            <a:r>
              <a:rPr lang="en-US" dirty="0" smtClean="0"/>
              <a:t>.</a:t>
            </a:r>
          </a:p>
          <a:p>
            <a:pPr marL="0" indent="0">
              <a:buNone/>
            </a:pPr>
            <a:r>
              <a:rPr lang="en-US" dirty="0" smtClean="0"/>
              <a:t>*Merchant </a:t>
            </a:r>
            <a:r>
              <a:rPr lang="en-US" dirty="0"/>
              <a:t>service providers typically require the merchant to have a merchant account with the provider, either directly or through a referral partner, such as banks or </a:t>
            </a:r>
            <a:r>
              <a:rPr lang="en-US" dirty="0">
                <a:hlinkClick r:id="rId2" tooltip="Business-to-business"/>
              </a:rPr>
              <a:t>B2B</a:t>
            </a:r>
            <a:r>
              <a:rPr lang="en-US" dirty="0"/>
              <a:t> service companies. All banks in the United Kingdom, except for </a:t>
            </a:r>
            <a:r>
              <a:rPr lang="en-US" dirty="0">
                <a:hlinkClick r:id="rId3" tooltip="Barclays"/>
              </a:rPr>
              <a:t>Barclays</a:t>
            </a:r>
            <a:r>
              <a:rPr lang="en-US" dirty="0"/>
              <a:t>/</a:t>
            </a:r>
            <a:r>
              <a:rPr lang="en-US" dirty="0">
                <a:hlinkClick r:id="rId4" tooltip="Barclaycard"/>
              </a:rPr>
              <a:t>Barclaycard</a:t>
            </a:r>
            <a:r>
              <a:rPr lang="en-US" dirty="0"/>
              <a:t>, offer merchant services by referring customers to a merchant service provider.</a:t>
            </a:r>
          </a:p>
          <a:p>
            <a:pPr marL="0" indent="0">
              <a:buNone/>
            </a:pPr>
            <a:endParaRPr lang="en-US" dirty="0"/>
          </a:p>
        </p:txBody>
      </p:sp>
    </p:spTree>
    <p:extLst>
      <p:ext uri="{BB962C8B-B14F-4D97-AF65-F5344CB8AC3E}">
        <p14:creationId xmlns:p14="http://schemas.microsoft.com/office/powerpoint/2010/main" val="2985310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smtClean="0"/>
              <a:t>Rates </a:t>
            </a:r>
            <a:r>
              <a:rPr lang="en-US" b="1" dirty="0"/>
              <a:t>and fees.</a:t>
            </a:r>
            <a:r>
              <a:rPr lang="en-US" dirty="0"/>
              <a:t/>
            </a:r>
            <a:br>
              <a:rPr lang="en-US" dirty="0"/>
            </a:br>
            <a:r>
              <a:rPr lang="en-US" dirty="0"/>
              <a:t/>
            </a:r>
            <a:br>
              <a:rPr lang="en-US" dirty="0"/>
            </a:br>
            <a:endParaRPr lang="en-US" dirty="0"/>
          </a:p>
        </p:txBody>
      </p:sp>
      <p:sp>
        <p:nvSpPr>
          <p:cNvPr id="3" name="Marcador de contenido 2"/>
          <p:cNvSpPr>
            <a:spLocks noGrp="1"/>
          </p:cNvSpPr>
          <p:nvPr>
            <p:ph idx="1"/>
          </p:nvPr>
        </p:nvSpPr>
        <p:spPr/>
        <p:txBody>
          <a:bodyPr>
            <a:normAutofit fontScale="92500" lnSpcReduction="10000"/>
          </a:bodyPr>
          <a:lstStyle/>
          <a:p>
            <a:endParaRPr lang="en-US" dirty="0" smtClean="0"/>
          </a:p>
          <a:p>
            <a:r>
              <a:rPr lang="en-US" dirty="0"/>
              <a:t>A merchant account has a variety of fees, some periodic, others charged on a per-item or percentage basis. Some fees are set by the </a:t>
            </a:r>
            <a:r>
              <a:rPr lang="en-US" dirty="0">
                <a:hlinkClick r:id="rId2" tooltip="Merchant account provider"/>
              </a:rPr>
              <a:t>merchant account provider</a:t>
            </a:r>
            <a:r>
              <a:rPr lang="en-US" dirty="0"/>
              <a:t>, but the majority of the per-item and percentage fees are passed through the merchant account provider to the credit card issuing bank according to a schedule of rates called </a:t>
            </a:r>
            <a:r>
              <a:rPr lang="en-US" dirty="0">
                <a:hlinkClick r:id="rId3" tooltip="Interchange fee"/>
              </a:rPr>
              <a:t>interchange fees</a:t>
            </a:r>
            <a:r>
              <a:rPr lang="en-US" dirty="0"/>
              <a:t>, which are set by </a:t>
            </a:r>
            <a:r>
              <a:rPr lang="en-US" dirty="0">
                <a:hlinkClick r:id="rId4" tooltip="Visa (company)"/>
              </a:rPr>
              <a:t>Visa</a:t>
            </a:r>
            <a:r>
              <a:rPr lang="en-US" dirty="0"/>
              <a:t>, </a:t>
            </a:r>
            <a:r>
              <a:rPr lang="en-US" dirty="0">
                <a:hlinkClick r:id="rId5" tooltip="Discover Card"/>
              </a:rPr>
              <a:t>Discover</a:t>
            </a:r>
            <a:r>
              <a:rPr lang="en-US" dirty="0"/>
              <a:t>, and </a:t>
            </a:r>
            <a:r>
              <a:rPr lang="en-US" dirty="0">
                <a:hlinkClick r:id="rId6" tooltip="MasterCard"/>
              </a:rPr>
              <a:t>MasterCard</a:t>
            </a:r>
            <a:r>
              <a:rPr lang="en-US" dirty="0"/>
              <a:t>. Interchange fees vary depending on card type and the circumstances of the transaction. For example, if a transaction is made by swiping a card through a credit card terminal it will be in a different category than if it were keyed in manually.</a:t>
            </a:r>
          </a:p>
          <a:p>
            <a:endParaRPr lang="en-US" dirty="0"/>
          </a:p>
        </p:txBody>
      </p:sp>
    </p:spTree>
    <p:extLst>
      <p:ext uri="{BB962C8B-B14F-4D97-AF65-F5344CB8AC3E}">
        <p14:creationId xmlns:p14="http://schemas.microsoft.com/office/powerpoint/2010/main" val="21005169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TotalTime>
  <Words>157</Words>
  <Application>Microsoft Office PowerPoint</Application>
  <PresentationFormat>Panorámica</PresentationFormat>
  <Paragraphs>17</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Garamond</vt:lpstr>
      <vt:lpstr>Orgánico</vt:lpstr>
      <vt:lpstr>EVO Platinum Services group (EPSG)</vt:lpstr>
      <vt:lpstr>What is a merchant account? </vt:lpstr>
      <vt:lpstr> Credit Card Payment Process.  </vt:lpstr>
      <vt:lpstr> Illustrative video of what a merchant account is and how it works.</vt:lpstr>
      <vt:lpstr>How does it work? </vt:lpstr>
      <vt:lpstr>How does it work? </vt:lpstr>
      <vt:lpstr>  Rates and fees.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 Platinum Services group (EPSG)</dc:title>
  <dc:creator>Rigoberto Ramirez</dc:creator>
  <cp:lastModifiedBy>Rigoberto Ramirez</cp:lastModifiedBy>
  <cp:revision>2</cp:revision>
  <dcterms:created xsi:type="dcterms:W3CDTF">2019-09-10T13:54:34Z</dcterms:created>
  <dcterms:modified xsi:type="dcterms:W3CDTF">2019-09-10T14:10:51Z</dcterms:modified>
</cp:coreProperties>
</file>